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4"/>
  </p:sldMasterIdLst>
  <p:notesMasterIdLst>
    <p:notesMasterId r:id="rId20"/>
  </p:notesMasterIdLst>
  <p:handoutMasterIdLst>
    <p:handoutMasterId r:id="rId21"/>
  </p:handoutMasterIdLst>
  <p:sldIdLst>
    <p:sldId id="265" r:id="rId5"/>
    <p:sldId id="310" r:id="rId6"/>
    <p:sldId id="313" r:id="rId7"/>
    <p:sldId id="312" r:id="rId8"/>
    <p:sldId id="314" r:id="rId9"/>
    <p:sldId id="320" r:id="rId10"/>
    <p:sldId id="322" r:id="rId11"/>
    <p:sldId id="324" r:id="rId12"/>
    <p:sldId id="323" r:id="rId13"/>
    <p:sldId id="315" r:id="rId14"/>
    <p:sldId id="316" r:id="rId15"/>
    <p:sldId id="317" r:id="rId16"/>
    <p:sldId id="318" r:id="rId17"/>
    <p:sldId id="319" r:id="rId18"/>
    <p:sldId id="321" r:id="rId19"/>
  </p:sldIdLst>
  <p:sldSz cx="12188825" cy="6858000"/>
  <p:notesSz cx="6858000" cy="9144000"/>
  <p:custDataLst>
    <p:tags r:id="rId22"/>
  </p:custDataLst>
  <p:defaultTextStyle>
    <a:defPPr rtl="0"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10" autoAdjust="0"/>
    <p:restoredTop sz="94629" autoAdjust="0"/>
  </p:normalViewPr>
  <p:slideViewPr>
    <p:cSldViewPr showGuides="1">
      <p:cViewPr varScale="1">
        <p:scale>
          <a:sx n="87" d="100"/>
          <a:sy n="87" d="100"/>
        </p:scale>
        <p:origin x="298" y="182"/>
      </p:cViewPr>
      <p:guideLst>
        <p:guide pos="3839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81" d="100"/>
          <a:sy n="81" d="100"/>
        </p:scale>
        <p:origin x="3954" y="5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gs" Target="tags/tag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algn="r" rtl="0"/>
            <a:fld id="{93E36956-3452-45FD-A1D8-3574743558BA}" type="datetime1">
              <a:rPr lang="pt-BR" smtClean="0"/>
              <a:pPr algn="r" rtl="0"/>
              <a:t>23/06/2018</a:t>
            </a:fld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algn="r" rtl="0"/>
            <a:fld id="{D9F912AB-2776-42F2-A957-313FC7EFEDB9}" type="slidenum">
              <a:rPr lang="pt-BR" smtClean="0"/>
              <a:pPr algn="r" rtl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320657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pt-BR" noProof="0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rtl="0">
              <a:defRPr sz="1200"/>
            </a:lvl1pPr>
          </a:lstStyle>
          <a:p>
            <a:fld id="{22C183F4-168E-4576-AC99-60635C2E1F1D}" type="datetime1">
              <a:rPr lang="pt-BR" noProof="0" smtClean="0"/>
              <a:pPr/>
              <a:t>23/06/2018</a:t>
            </a:fld>
            <a:endParaRPr lang="pt-BR" noProof="0" dirty="0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BR" noProof="0" dirty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 noProof="0" dirty="0"/>
              <a:t>Clique para editar o texto Mestre</a:t>
            </a:r>
          </a:p>
          <a:p>
            <a:pPr lvl="1" rtl="0"/>
            <a:r>
              <a:rPr lang="pt-BR" noProof="0" dirty="0"/>
              <a:t>Segundo nível</a:t>
            </a:r>
          </a:p>
          <a:p>
            <a:pPr lvl="2" rtl="0"/>
            <a:r>
              <a:rPr lang="pt-BR" noProof="0" dirty="0"/>
              <a:t>Terceiro nível</a:t>
            </a:r>
          </a:p>
          <a:p>
            <a:pPr lvl="3" rtl="0"/>
            <a:r>
              <a:rPr lang="pt-BR" noProof="0" dirty="0"/>
              <a:t>Quarto nível</a:t>
            </a:r>
          </a:p>
          <a:p>
            <a:pPr lvl="4" rtl="0"/>
            <a:r>
              <a:rPr lang="pt-BR" noProof="0" dirty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pt-BR" noProof="0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rtl="0">
              <a:defRPr sz="1200"/>
            </a:lvl1pPr>
          </a:lstStyle>
          <a:p>
            <a:fld id="{F93199CD-3E1B-4AE6-990F-76F925F5EA9F}" type="slidenum">
              <a:rPr lang="pt-BR" noProof="0" smtClean="0"/>
              <a:pPr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4276579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065214" y="1828800"/>
            <a:ext cx="8229600" cy="2895600"/>
          </a:xfrm>
        </p:spPr>
        <p:txBody>
          <a:bodyPr rtlCol="0" anchor="b">
            <a:normAutofit/>
          </a:bodyPr>
          <a:lstStyle>
            <a:lvl1pPr algn="l" rtl="0">
              <a:lnSpc>
                <a:spcPct val="80000"/>
              </a:lnSpc>
              <a:defRPr sz="6600">
                <a:solidFill>
                  <a:schemeClr val="tx1"/>
                </a:solidFill>
              </a:defRPr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065213" y="4800600"/>
            <a:ext cx="8229600" cy="121920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pt-BR" noProof="0"/>
              <a:t>Clique para editar o estilo do subtítulo mestre</a:t>
            </a: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9499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rtl="0">
              <a:defRPr/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E67FE631-0B6D-4712-BEFD-FF38CEB37A4A}" type="datetime1">
              <a:rPr lang="pt-BR" noProof="0" smtClean="0"/>
              <a:pPr/>
              <a:t>23/06/2018</a:t>
            </a:fld>
            <a:endParaRPr lang="pt-BR" noProof="0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460095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9142412" y="381001"/>
            <a:ext cx="1524001" cy="5638800"/>
          </a:xfrm>
        </p:spPr>
        <p:txBody>
          <a:bodyPr vert="eaVert" rtlCol="0"/>
          <a:lstStyle>
            <a:lvl1pPr rtl="0">
              <a:defRPr/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1522412" y="381001"/>
            <a:ext cx="7391399" cy="5638800"/>
          </a:xfrm>
        </p:spPr>
        <p:txBody>
          <a:bodyPr vert="eaVert"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E9DA96DE-A078-4676-8F38-EBC20B81DF35}" type="datetime1">
              <a:rPr lang="pt-BR" noProof="0" smtClean="0"/>
              <a:pPr/>
              <a:t>23/06/2018</a:t>
            </a:fld>
            <a:endParaRPr lang="pt-BR" noProof="0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4079035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rtl="0">
              <a:defRPr/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5pPr algn="l" rtl="0">
              <a:defRPr/>
            </a:lvl5pPr>
            <a:lvl6pPr algn="l" rtl="0">
              <a:defRPr/>
            </a:lvl6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9211769B-D019-4A86-8334-0A9D6D419A60}" type="datetime1">
              <a:rPr lang="pt-BR" noProof="0" smtClean="0"/>
              <a:pPr/>
              <a:t>23/06/2018</a:t>
            </a:fld>
            <a:endParaRPr lang="pt-BR" noProof="0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738254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59614" y="2514600"/>
            <a:ext cx="8692399" cy="2819400"/>
          </a:xfrm>
        </p:spPr>
        <p:txBody>
          <a:bodyPr rtlCol="0" anchor="b">
            <a:normAutofit/>
          </a:bodyPr>
          <a:lstStyle>
            <a:lvl1pPr algn="l" rtl="0">
              <a:lnSpc>
                <a:spcPct val="80000"/>
              </a:lnSpc>
              <a:defRPr sz="4800" b="0" cap="none" baseline="0"/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065213" y="5410200"/>
            <a:ext cx="8687333" cy="609601"/>
          </a:xfrm>
        </p:spPr>
        <p:txBody>
          <a:bodyPr rtlCol="0" anchor="t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 algn="l" rtl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5A5EA5BE-0305-48F1-B45B-3F07AA1244A2}" type="datetime1">
              <a:rPr lang="pt-BR" noProof="0" smtClean="0"/>
              <a:pPr/>
              <a:t>23/06/2018</a:t>
            </a:fld>
            <a:endParaRPr lang="pt-BR" noProof="0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761813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i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rtl="0">
              <a:defRPr/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1504781" y="1905001"/>
            <a:ext cx="4419599" cy="41148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229183" y="1905001"/>
            <a:ext cx="4419600" cy="41148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DC2D1C76-DED1-4BE0-8F34-1641B8636BA4}" type="datetime1">
              <a:rPr lang="pt-BR" noProof="0" smtClean="0"/>
              <a:pPr/>
              <a:t>23/06/2018</a:t>
            </a:fld>
            <a:endParaRPr lang="pt-BR" noProof="0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fld id="{2A013F82-EE5E-44EE-A61D-E31C6657F26F}" type="slidenum">
              <a:rPr lang="pt-BR" noProof="0" smtClean="0"/>
              <a:pPr/>
              <a:t>‹nº›</a:t>
            </a:fld>
            <a:r>
              <a:rPr lang="pt-BR" noProof="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25340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l" rtl="0">
              <a:defRPr/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522411" y="1905000"/>
            <a:ext cx="4416552" cy="762000"/>
          </a:xfrm>
        </p:spPr>
        <p:txBody>
          <a:bodyPr rtlCol="0" anchor="ctr">
            <a:noAutofit/>
          </a:bodyPr>
          <a:lstStyle>
            <a:lvl1pPr marL="0" indent="0" algn="l" rtl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 algn="l" rtl="0">
              <a:buNone/>
              <a:defRPr sz="2000" b="1"/>
            </a:lvl2pPr>
            <a:lvl3pPr marL="914400" indent="0" algn="l" rtl="0">
              <a:buNone/>
              <a:defRPr sz="1800" b="1"/>
            </a:lvl3pPr>
            <a:lvl4pPr marL="1371600" indent="0" algn="l" rtl="0">
              <a:buNone/>
              <a:defRPr sz="1600" b="1"/>
            </a:lvl4pPr>
            <a:lvl5pPr marL="1828800" indent="0" algn="l" rtl="0">
              <a:buNone/>
              <a:defRPr sz="1600" b="1"/>
            </a:lvl5pPr>
            <a:lvl6pPr marL="2286000" indent="0" algn="l" rtl="0">
              <a:buNone/>
              <a:defRPr sz="1600" b="1"/>
            </a:lvl6pPr>
            <a:lvl7pPr marL="2743200" indent="0" algn="l" rtl="0">
              <a:buNone/>
              <a:defRPr sz="1600" b="1"/>
            </a:lvl7pPr>
            <a:lvl8pPr marL="3200400" indent="0" algn="l" rtl="0">
              <a:buNone/>
              <a:defRPr sz="1600" b="1"/>
            </a:lvl8pPr>
            <a:lvl9pPr marL="3657600" indent="0" algn="l" rtl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1522411" y="2743201"/>
            <a:ext cx="4416552" cy="32766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249861" y="1905000"/>
            <a:ext cx="4416552" cy="762000"/>
          </a:xfrm>
        </p:spPr>
        <p:txBody>
          <a:bodyPr rtlCol="0" anchor="ctr">
            <a:noAutofit/>
          </a:bodyPr>
          <a:lstStyle>
            <a:lvl1pPr marL="0" indent="0" algn="l" rtl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 algn="l" rtl="0">
              <a:buNone/>
              <a:defRPr sz="2000" b="1"/>
            </a:lvl2pPr>
            <a:lvl3pPr marL="914400" indent="0" algn="l" rtl="0">
              <a:buNone/>
              <a:defRPr sz="1800" b="1"/>
            </a:lvl3pPr>
            <a:lvl4pPr marL="1371600" indent="0" algn="l" rtl="0">
              <a:buNone/>
              <a:defRPr sz="1600" b="1"/>
            </a:lvl4pPr>
            <a:lvl5pPr marL="1828800" indent="0" algn="l" rtl="0">
              <a:buNone/>
              <a:defRPr sz="1600" b="1"/>
            </a:lvl5pPr>
            <a:lvl6pPr marL="2286000" indent="0" algn="l" rtl="0">
              <a:buNone/>
              <a:defRPr sz="1600" b="1"/>
            </a:lvl6pPr>
            <a:lvl7pPr marL="2743200" indent="0" algn="l" rtl="0">
              <a:buNone/>
              <a:defRPr sz="1600" b="1"/>
            </a:lvl7pPr>
            <a:lvl8pPr marL="3200400" indent="0" algn="l" rtl="0">
              <a:buNone/>
              <a:defRPr sz="1600" b="1"/>
            </a:lvl8pPr>
            <a:lvl9pPr marL="3657600" indent="0" algn="l" rtl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249861" y="2743201"/>
            <a:ext cx="4416552" cy="32766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E6C98F49-77D6-4D48-BB68-E4DB33EE5B06}" type="datetime1">
              <a:rPr lang="pt-BR" noProof="0" smtClean="0"/>
              <a:pPr/>
              <a:t>23/06/2018</a:t>
            </a:fld>
            <a:endParaRPr lang="pt-BR" noProof="0" dirty="0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9" name="Espaço Reservado para o Número do Slid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420841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rtl="0">
              <a:defRPr/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9F379B94-F7A6-4BC6-8A31-032F8D94B5BD}" type="datetime1">
              <a:rPr lang="pt-BR" noProof="0" smtClean="0"/>
              <a:pPr/>
              <a:t>23/06/2018</a:t>
            </a:fld>
            <a:endParaRPr lang="pt-BR" noProof="0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62663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435DBF44-9F2F-4201-8CE2-C12E521BC56C}" type="datetime1">
              <a:rPr lang="pt-BR" noProof="0" smtClean="0"/>
              <a:pPr/>
              <a:t>23/06/2018</a:t>
            </a:fld>
            <a:endParaRPr lang="pt-BR" noProof="0" dirty="0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607540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rtlCol="0" anchor="b">
            <a:noAutofit/>
          </a:bodyPr>
          <a:lstStyle>
            <a:lvl1pPr algn="l" rtl="0">
              <a:lnSpc>
                <a:spcPct val="90000"/>
              </a:lnSpc>
              <a:defRPr sz="3600" b="0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951414" y="685800"/>
            <a:ext cx="6400800" cy="53340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 rtlCol="0">
            <a:normAutofit/>
          </a:bodyPr>
          <a:lstStyle>
            <a:lvl1pPr marL="0" indent="0" algn="l" rtl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 algn="l" rtl="0">
              <a:buNone/>
              <a:defRPr sz="1200"/>
            </a:lvl2pPr>
            <a:lvl3pPr marL="914400" indent="0" algn="l" rtl="0">
              <a:buNone/>
              <a:defRPr sz="1000"/>
            </a:lvl3pPr>
            <a:lvl4pPr marL="1371600" indent="0" algn="l" rtl="0">
              <a:buNone/>
              <a:defRPr sz="900"/>
            </a:lvl4pPr>
            <a:lvl5pPr marL="1828800" indent="0" algn="l" rtl="0">
              <a:buNone/>
              <a:defRPr sz="900"/>
            </a:lvl5pPr>
            <a:lvl6pPr marL="2286000" indent="0" algn="l" rtl="0">
              <a:buNone/>
              <a:defRPr sz="900"/>
            </a:lvl6pPr>
            <a:lvl7pPr marL="2743200" indent="0" algn="l" rtl="0">
              <a:buNone/>
              <a:defRPr sz="900"/>
            </a:lvl7pPr>
            <a:lvl8pPr marL="3200400" indent="0" algn="l" rtl="0">
              <a:buNone/>
              <a:defRPr sz="900"/>
            </a:lvl8pPr>
            <a:lvl9pPr marL="3657600" indent="0" algn="l" rtl="0">
              <a:buNone/>
              <a:defRPr sz="9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4BAD7B4B-23CA-4460-862D-E2D3E21E1E07}" type="datetime1">
              <a:rPr lang="pt-BR" noProof="0" smtClean="0"/>
              <a:pPr/>
              <a:t>23/06/2018</a:t>
            </a:fld>
            <a:endParaRPr lang="pt-BR" noProof="0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544981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4951414" y="685800"/>
            <a:ext cx="6400799" cy="5334000"/>
          </a:xfrm>
          <a:solidFill>
            <a:schemeClr val="bg2"/>
          </a:solidFill>
          <a:ln w="76200">
            <a:solidFill>
              <a:schemeClr val="tx1"/>
            </a:solidFill>
            <a:miter lim="800000"/>
          </a:ln>
        </p:spPr>
        <p:txBody>
          <a:bodyPr rtlCol="0">
            <a:normAutofit/>
          </a:bodyPr>
          <a:lstStyle>
            <a:lvl1pPr marL="0" indent="0" algn="ctr" rtl="0">
              <a:buNone/>
              <a:defRPr sz="2400"/>
            </a:lvl1pPr>
            <a:lvl2pPr marL="457200" indent="0" algn="l" rtl="0">
              <a:buNone/>
              <a:defRPr sz="2800"/>
            </a:lvl2pPr>
            <a:lvl3pPr marL="914400" indent="0" algn="l" rtl="0">
              <a:buNone/>
              <a:defRPr sz="2400"/>
            </a:lvl3pPr>
            <a:lvl4pPr marL="1371600" indent="0" algn="l" rtl="0">
              <a:buNone/>
              <a:defRPr sz="2000"/>
            </a:lvl4pPr>
            <a:lvl5pPr marL="1828800" indent="0" algn="l" rtl="0">
              <a:buNone/>
              <a:defRPr sz="2000"/>
            </a:lvl5pPr>
            <a:lvl6pPr marL="2286000" indent="0" algn="l" rtl="0">
              <a:buNone/>
              <a:defRPr sz="2000"/>
            </a:lvl6pPr>
            <a:lvl7pPr marL="2743200" indent="0" algn="l" rtl="0">
              <a:buNone/>
              <a:defRPr sz="2000"/>
            </a:lvl7pPr>
            <a:lvl8pPr marL="3200400" indent="0" algn="l" rtl="0">
              <a:buNone/>
              <a:defRPr sz="2000"/>
            </a:lvl8pPr>
            <a:lvl9pPr marL="3657600" indent="0" algn="l" rtl="0">
              <a:buNone/>
              <a:defRPr sz="2000"/>
            </a:lvl9pPr>
          </a:lstStyle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rtlCol="0" anchor="b">
            <a:normAutofit/>
          </a:bodyPr>
          <a:lstStyle>
            <a:lvl1pPr algn="l" rtl="0">
              <a:lnSpc>
                <a:spcPct val="90000"/>
              </a:lnSpc>
              <a:defRPr sz="3600" b="0" i="0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 rtlCol="0">
            <a:normAutofit/>
          </a:bodyPr>
          <a:lstStyle>
            <a:lvl1pPr marL="0" indent="0" algn="l" rtl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 algn="l" rtl="0">
              <a:buNone/>
              <a:defRPr sz="1200"/>
            </a:lvl2pPr>
            <a:lvl3pPr marL="914400" indent="0" algn="l" rtl="0">
              <a:buNone/>
              <a:defRPr sz="1000"/>
            </a:lvl3pPr>
            <a:lvl4pPr marL="1371600" indent="0" algn="l" rtl="0">
              <a:buNone/>
              <a:defRPr sz="900"/>
            </a:lvl4pPr>
            <a:lvl5pPr marL="1828800" indent="0" algn="l" rtl="0">
              <a:buNone/>
              <a:defRPr sz="900"/>
            </a:lvl5pPr>
            <a:lvl6pPr marL="2286000" indent="0" algn="l" rtl="0">
              <a:buNone/>
              <a:defRPr sz="900"/>
            </a:lvl6pPr>
            <a:lvl7pPr marL="2743200" indent="0" algn="l" rtl="0">
              <a:buNone/>
              <a:defRPr sz="900"/>
            </a:lvl7pPr>
            <a:lvl8pPr marL="3200400" indent="0" algn="l" rtl="0">
              <a:buNone/>
              <a:defRPr sz="900"/>
            </a:lvl8pPr>
            <a:lvl9pPr marL="3657600" indent="0" algn="l" rtl="0">
              <a:buNone/>
              <a:defRPr sz="9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12F45EDE-4BCD-4C98-AD18-04AAF5D19C9A}" type="datetime1">
              <a:rPr lang="pt-BR" noProof="0" smtClean="0"/>
              <a:pPr/>
              <a:t>23/06/2018</a:t>
            </a:fld>
            <a:endParaRPr lang="pt-BR" noProof="0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pt-BR" noProof="0" smtClean="0"/>
              <a:pPr rtl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249172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pt-BR" noProof="0" dirty="0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522413" y="1904999"/>
            <a:ext cx="9134391" cy="4114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pt-BR" noProof="0" dirty="0"/>
              <a:t>Clique para editar o texto Mestre</a:t>
            </a:r>
          </a:p>
          <a:p>
            <a:pPr lvl="1" rtl="0"/>
            <a:r>
              <a:rPr lang="pt-BR" noProof="0" dirty="0"/>
              <a:t>Segundo nível</a:t>
            </a:r>
          </a:p>
          <a:p>
            <a:pPr lvl="2" rtl="0"/>
            <a:r>
              <a:rPr lang="pt-BR" noProof="0" dirty="0"/>
              <a:t>Terceiro nível</a:t>
            </a:r>
          </a:p>
          <a:p>
            <a:pPr lvl="3" rtl="0"/>
            <a:r>
              <a:rPr lang="pt-BR" noProof="0" dirty="0"/>
              <a:t>Quarto nível</a:t>
            </a:r>
          </a:p>
          <a:p>
            <a:pPr lvl="4" rtl="0"/>
            <a:r>
              <a:rPr lang="pt-BR" noProof="0" dirty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226422" y="6400800"/>
            <a:ext cx="144938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rtl="0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E951F9-CFF6-4C18-A9A8-D5A0842ABF9A}" type="datetime1">
              <a:rPr lang="pt-BR" noProof="0" smtClean="0"/>
              <a:pPr/>
              <a:t>23/06/2018</a:t>
            </a:fld>
            <a:endParaRPr lang="pt-BR" noProof="0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1522413" y="6400800"/>
            <a:ext cx="655319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rtl="0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pt-BR" noProof="0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9828211" y="6400800"/>
            <a:ext cx="838201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rtl="0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013F82-EE5E-44EE-A61D-E31C6657F26F}" type="slidenum">
              <a:rPr lang="pt-BR" noProof="0" smtClean="0"/>
              <a:pPr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4030599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1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3838" indent="-223838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SzPct val="10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63550" indent="-231775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SzPct val="10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82625" indent="-21907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57250" indent="-17462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30288" indent="-173038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380744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554480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728216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39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g"/><Relationship Id="rId3" Type="http://schemas.openxmlformats.org/officeDocument/2006/relationships/image" Target="../media/image17.jpg"/><Relationship Id="rId7" Type="http://schemas.openxmlformats.org/officeDocument/2006/relationships/image" Target="../media/image21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0.jpg"/><Relationship Id="rId5" Type="http://schemas.openxmlformats.org/officeDocument/2006/relationships/image" Target="../media/image19.jpg"/><Relationship Id="rId4" Type="http://schemas.openxmlformats.org/officeDocument/2006/relationships/image" Target="../media/image18.jpg"/><Relationship Id="rId9" Type="http://schemas.openxmlformats.org/officeDocument/2006/relationships/image" Target="../media/image23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7.jpg"/><Relationship Id="rId4" Type="http://schemas.openxmlformats.org/officeDocument/2006/relationships/image" Target="../media/image26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ctrTitle"/>
          </p:nvPr>
        </p:nvSpPr>
        <p:spPr>
          <a:xfrm>
            <a:off x="1979612" y="-243408"/>
            <a:ext cx="8229600" cy="2895600"/>
          </a:xfrm>
        </p:spPr>
        <p:txBody>
          <a:bodyPr rtlCol="0">
            <a:normAutofit/>
          </a:bodyPr>
          <a:lstStyle/>
          <a:p>
            <a:pPr rtl="0"/>
            <a:r>
              <a:rPr lang="en-US" dirty="0"/>
              <a:t>              </a:t>
            </a:r>
            <a:r>
              <a:rPr lang="en-US" sz="6000" dirty="0" err="1"/>
              <a:t>Toonify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4" name="Subtítulo 3"/>
          <p:cNvSpPr>
            <a:spLocks noGrp="1"/>
          </p:cNvSpPr>
          <p:nvPr>
            <p:ph type="subTitle" idx="1"/>
          </p:nvPr>
        </p:nvSpPr>
        <p:spPr>
          <a:xfrm>
            <a:off x="549796" y="5229200"/>
            <a:ext cx="8229600" cy="1219200"/>
          </a:xfrm>
        </p:spPr>
        <p:txBody>
          <a:bodyPr rtlCol="0"/>
          <a:lstStyle/>
          <a:p>
            <a:pPr rtl="0"/>
            <a:endParaRPr lang="it-IT" dirty="0"/>
          </a:p>
          <a:p>
            <a:pPr rtl="0"/>
            <a:r>
              <a:rPr lang="it-IT" dirty="0"/>
              <a:t>VITOR RIBAS BANDEIRA</a:t>
            </a:r>
          </a:p>
          <a:p>
            <a:pPr rtl="0"/>
            <a:endParaRPr lang="it-IT" dirty="0"/>
          </a:p>
          <a:p>
            <a:pPr rtl="0"/>
            <a:r>
              <a:rPr lang="it-IT" dirty="0"/>
              <a:t>GUILHERME COELHO MINERVINO</a:t>
            </a:r>
          </a:p>
          <a:p>
            <a:pPr rtl="0"/>
            <a:endParaRPr lang="it-IT" dirty="0"/>
          </a:p>
        </p:txBody>
      </p:sp>
      <p:sp>
        <p:nvSpPr>
          <p:cNvPr id="2" name="CaixaDeTexto 1"/>
          <p:cNvSpPr txBox="1"/>
          <p:nvPr/>
        </p:nvSpPr>
        <p:spPr>
          <a:xfrm>
            <a:off x="2133972" y="3068960"/>
            <a:ext cx="7128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                                           </a:t>
            </a: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0036" y="1140468"/>
            <a:ext cx="6633502" cy="4226316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2808920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9285"/>
            <a:ext cx="4764021" cy="3744416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6825" y="1456563"/>
            <a:ext cx="4992000" cy="37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425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0436" y="1027693"/>
            <a:ext cx="5590356" cy="4495370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32" y="1027693"/>
            <a:ext cx="5734372" cy="4448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506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28800"/>
            <a:ext cx="5256584" cy="3802792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6499" y="1516604"/>
            <a:ext cx="5302325" cy="4027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722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6900" y="548680"/>
            <a:ext cx="2886184" cy="2474640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5992" y="3467159"/>
            <a:ext cx="2808000" cy="2941416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0396" y="3645024"/>
            <a:ext cx="3121192" cy="2763551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4144" y="548680"/>
            <a:ext cx="3192596" cy="2473200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1330" y="597148"/>
            <a:ext cx="2634959" cy="2376264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1330" y="3671957"/>
            <a:ext cx="2634959" cy="2738362"/>
          </a:xfrm>
          <a:prstGeom prst="rect">
            <a:avLst/>
          </a:prstGeom>
        </p:spPr>
      </p:pic>
      <p:pic>
        <p:nvPicPr>
          <p:cNvPr id="14" name="Imagem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4" y="548680"/>
            <a:ext cx="2642626" cy="2473200"/>
          </a:xfrm>
          <a:prstGeom prst="rect">
            <a:avLst/>
          </a:prstGeom>
        </p:spPr>
      </p:pic>
      <p:pic>
        <p:nvPicPr>
          <p:cNvPr id="15" name="Imagem 1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45" y="3714974"/>
            <a:ext cx="2655092" cy="265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137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4094" y="3252802"/>
            <a:ext cx="2664296" cy="3428963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5910" y="3193200"/>
            <a:ext cx="2833157" cy="3548168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48" y="99048"/>
            <a:ext cx="3024336" cy="3617984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7558" y="146380"/>
            <a:ext cx="3049184" cy="3548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506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111687B8-E0E8-44DA-AA7F-B245C9A1FA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277988" y="1556792"/>
            <a:ext cx="7397823" cy="3456384"/>
          </a:xfrm>
        </p:spPr>
        <p:txBody>
          <a:bodyPr/>
          <a:lstStyle/>
          <a:p>
            <a:pPr algn="ctr"/>
            <a:r>
              <a:rPr lang="pt-BR" b="1" dirty="0">
                <a:solidFill>
                  <a:srgbClr val="FF0000"/>
                </a:solidFill>
              </a:rPr>
              <a:t>REFERÊNCIAS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 err="1"/>
              <a:t>Dade</a:t>
            </a:r>
            <a:r>
              <a:rPr lang="pt-BR" sz="2400" dirty="0"/>
              <a:t>, Kevin, </a:t>
            </a:r>
            <a:r>
              <a:rPr lang="pt-BR" sz="2400" dirty="0" err="1"/>
              <a:t>Toonify</a:t>
            </a:r>
            <a:r>
              <a:rPr lang="pt-BR" sz="2400" dirty="0"/>
              <a:t>: Cartoon </a:t>
            </a:r>
            <a:r>
              <a:rPr lang="pt-BR" sz="2400" dirty="0" err="1"/>
              <a:t>photo</a:t>
            </a:r>
            <a:r>
              <a:rPr lang="pt-BR" sz="2400" dirty="0"/>
              <a:t> </a:t>
            </a:r>
            <a:r>
              <a:rPr lang="pt-BR" sz="2400" dirty="0" err="1"/>
              <a:t>effect</a:t>
            </a:r>
            <a:r>
              <a:rPr lang="pt-BR" sz="2400" dirty="0"/>
              <a:t> </a:t>
            </a:r>
            <a:r>
              <a:rPr lang="pt-BR" sz="2400" dirty="0" err="1"/>
              <a:t>aplicattion</a:t>
            </a:r>
            <a:r>
              <a:rPr lang="pt-BR" sz="2400" dirty="0"/>
              <a:t>. Stanford, EUA: </a:t>
            </a:r>
            <a:r>
              <a:rPr lang="pt-BR" sz="2400" dirty="0" err="1"/>
              <a:t>Department</a:t>
            </a:r>
            <a:r>
              <a:rPr lang="pt-BR" sz="2400" dirty="0"/>
              <a:t> </a:t>
            </a:r>
            <a:r>
              <a:rPr lang="pt-BR" sz="2400" dirty="0" err="1"/>
              <a:t>of</a:t>
            </a:r>
            <a:r>
              <a:rPr lang="pt-BR" sz="2400" dirty="0"/>
              <a:t> </a:t>
            </a:r>
            <a:r>
              <a:rPr lang="pt-BR" sz="2400" dirty="0" err="1"/>
              <a:t>Eletrical</a:t>
            </a:r>
            <a:r>
              <a:rPr lang="pt-BR" sz="2400" dirty="0"/>
              <a:t> </a:t>
            </a:r>
            <a:r>
              <a:rPr lang="pt-BR" sz="2400" dirty="0" err="1"/>
              <a:t>Engineering</a:t>
            </a:r>
            <a:r>
              <a:rPr lang="pt-BR" sz="2400" dirty="0"/>
              <a:t>, Stanford </a:t>
            </a:r>
            <a:r>
              <a:rPr lang="pt-BR" sz="2400" dirty="0" err="1"/>
              <a:t>University</a:t>
            </a:r>
            <a:r>
              <a:rPr lang="pt-BR" sz="24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 err="1"/>
              <a:t>M.Nagao</a:t>
            </a:r>
            <a:r>
              <a:rPr lang="pt-BR" sz="2400" dirty="0"/>
              <a:t> </a:t>
            </a:r>
            <a:r>
              <a:rPr lang="pt-BR" sz="2400" dirty="0" err="1"/>
              <a:t>and</a:t>
            </a:r>
            <a:r>
              <a:rPr lang="pt-BR" sz="2400" dirty="0"/>
              <a:t> T. Matsuyama. Edge </a:t>
            </a:r>
            <a:r>
              <a:rPr lang="pt-BR" sz="2400" dirty="0" err="1"/>
              <a:t>preserving</a:t>
            </a:r>
            <a:r>
              <a:rPr lang="pt-BR" sz="2400" dirty="0"/>
              <a:t> </a:t>
            </a:r>
            <a:r>
              <a:rPr lang="pt-BR" sz="2400" dirty="0" err="1"/>
              <a:t>smoothing</a:t>
            </a:r>
            <a:r>
              <a:rPr lang="pt-BR" sz="2400" dirty="0"/>
              <a:t>. CGIP, 9:294-407, 1979.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 err="1"/>
              <a:t>Porikli</a:t>
            </a:r>
            <a:r>
              <a:rPr lang="pt-BR" sz="2400" dirty="0"/>
              <a:t>, </a:t>
            </a:r>
            <a:r>
              <a:rPr lang="pt-BR" sz="2400" dirty="0" err="1"/>
              <a:t>Fatih</a:t>
            </a:r>
            <a:r>
              <a:rPr lang="pt-BR" sz="2400" dirty="0"/>
              <a:t> </a:t>
            </a:r>
            <a:r>
              <a:rPr lang="pt-BR" sz="2400" dirty="0" err="1"/>
              <a:t>Murat</a:t>
            </a:r>
            <a:r>
              <a:rPr lang="pt-BR" sz="2400" dirty="0"/>
              <a:t>. “Constant time O(1) bilateral </a:t>
            </a:r>
            <a:r>
              <a:rPr lang="pt-BR" sz="2400" dirty="0" err="1"/>
              <a:t>filtering</a:t>
            </a:r>
            <a:r>
              <a:rPr lang="pt-BR" sz="2400" dirty="0"/>
              <a:t>.” 2008 IEEE </a:t>
            </a:r>
            <a:r>
              <a:rPr lang="pt-BR" sz="2400" dirty="0" err="1"/>
              <a:t>Conference</a:t>
            </a:r>
            <a:r>
              <a:rPr lang="pt-BR" sz="2400" dirty="0"/>
              <a:t> </a:t>
            </a:r>
            <a:r>
              <a:rPr lang="pt-BR" sz="2400" dirty="0" err="1"/>
              <a:t>on</a:t>
            </a:r>
            <a:r>
              <a:rPr lang="pt-BR" sz="2400" dirty="0"/>
              <a:t> Computer Vision </a:t>
            </a:r>
            <a:r>
              <a:rPr lang="pt-BR" sz="2400" dirty="0" err="1"/>
              <a:t>and</a:t>
            </a:r>
            <a:r>
              <a:rPr lang="pt-BR" sz="2400" dirty="0"/>
              <a:t> </a:t>
            </a:r>
            <a:r>
              <a:rPr lang="pt-BR" sz="2400" dirty="0" err="1"/>
              <a:t>Pattern</a:t>
            </a:r>
            <a:r>
              <a:rPr lang="pt-BR" sz="2400" dirty="0"/>
              <a:t> </a:t>
            </a:r>
            <a:r>
              <a:rPr lang="pt-BR" sz="2400" dirty="0" err="1"/>
              <a:t>Recognition</a:t>
            </a:r>
            <a:r>
              <a:rPr lang="pt-BR" sz="2400" dirty="0"/>
              <a:t> (2008): 1-8.</a:t>
            </a:r>
          </a:p>
        </p:txBody>
      </p:sp>
    </p:spTree>
    <p:extLst>
      <p:ext uri="{BB962C8B-B14F-4D97-AF65-F5344CB8AC3E}">
        <p14:creationId xmlns:p14="http://schemas.microsoft.com/office/powerpoint/2010/main" val="3904657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2"/>
          <p:cNvSpPr>
            <a:spLocks noGrp="1"/>
          </p:cNvSpPr>
          <p:nvPr>
            <p:ph type="title"/>
          </p:nvPr>
        </p:nvSpPr>
        <p:spPr>
          <a:xfrm>
            <a:off x="1522412" y="44624"/>
            <a:ext cx="9144001" cy="1371600"/>
          </a:xfrm>
        </p:spPr>
        <p:txBody>
          <a:bodyPr rtlCol="0"/>
          <a:lstStyle/>
          <a:p>
            <a:pPr rtl="0"/>
            <a:r>
              <a:rPr lang="en-US" dirty="0"/>
              <a:t>                      </a:t>
            </a:r>
            <a:r>
              <a:rPr lang="en-US" dirty="0">
                <a:solidFill>
                  <a:srgbClr val="C00000"/>
                </a:solidFill>
              </a:rPr>
              <a:t>Edges Processing</a:t>
            </a:r>
          </a:p>
        </p:txBody>
      </p:sp>
      <p:sp>
        <p:nvSpPr>
          <p:cNvPr id="14" name="Espaço Reservado para Conteúdo 13"/>
          <p:cNvSpPr>
            <a:spLocks noGrp="1"/>
          </p:cNvSpPr>
          <p:nvPr>
            <p:ph idx="1"/>
          </p:nvPr>
        </p:nvSpPr>
        <p:spPr>
          <a:xfrm>
            <a:off x="1527217" y="1628800"/>
            <a:ext cx="9134391" cy="4404321"/>
          </a:xfrm>
        </p:spPr>
        <p:txBody>
          <a:bodyPr rtlCol="0">
            <a:normAutofit/>
          </a:bodyPr>
          <a:lstStyle/>
          <a:p>
            <a:pPr rtl="0"/>
            <a:r>
              <a:rPr lang="en-US" sz="2800" dirty="0"/>
              <a:t>Converter </a:t>
            </a:r>
            <a:r>
              <a:rPr lang="en-US" sz="2800" dirty="0" err="1"/>
              <a:t>imagem</a:t>
            </a:r>
            <a:r>
              <a:rPr lang="en-US" sz="2800" dirty="0"/>
              <a:t> original para grayscale (</a:t>
            </a:r>
            <a:r>
              <a:rPr lang="en-US" sz="2800" dirty="0" err="1"/>
              <a:t>função</a:t>
            </a:r>
            <a:r>
              <a:rPr lang="en-US" sz="2800" dirty="0"/>
              <a:t> </a:t>
            </a:r>
            <a:r>
              <a:rPr lang="en-US" sz="2800" dirty="0" err="1"/>
              <a:t>criada</a:t>
            </a:r>
            <a:r>
              <a:rPr lang="en-US" sz="2800" dirty="0"/>
              <a:t>) (</a:t>
            </a:r>
            <a:r>
              <a:rPr lang="en-US" sz="2800" dirty="0" err="1"/>
              <a:t>porque</a:t>
            </a:r>
            <a:r>
              <a:rPr lang="en-US" sz="2800" dirty="0"/>
              <a:t> converter?)</a:t>
            </a:r>
          </a:p>
          <a:p>
            <a:pPr lvl="1"/>
            <a:r>
              <a:rPr lang="en-US" dirty="0" err="1"/>
              <a:t>Facilita</a:t>
            </a:r>
            <a:r>
              <a:rPr lang="en-US" dirty="0"/>
              <a:t> o </a:t>
            </a:r>
            <a:r>
              <a:rPr lang="en-US" dirty="0" err="1"/>
              <a:t>processo</a:t>
            </a:r>
            <a:r>
              <a:rPr lang="en-US" dirty="0"/>
              <a:t> de </a:t>
            </a:r>
            <a:r>
              <a:rPr lang="en-US" dirty="0" err="1"/>
              <a:t>detecção</a:t>
            </a:r>
            <a:r>
              <a:rPr lang="en-US" dirty="0"/>
              <a:t> de </a:t>
            </a:r>
            <a:r>
              <a:rPr lang="en-US" dirty="0" err="1"/>
              <a:t>bordas</a:t>
            </a:r>
            <a:r>
              <a:rPr lang="en-US" dirty="0"/>
              <a:t>;</a:t>
            </a:r>
          </a:p>
          <a:p>
            <a:pPr lvl="1"/>
            <a:r>
              <a:rPr lang="en-US" dirty="0"/>
              <a:t>Como a </a:t>
            </a:r>
            <a:r>
              <a:rPr lang="en-US" dirty="0" err="1"/>
              <a:t>detecção</a:t>
            </a:r>
            <a:r>
              <a:rPr lang="en-US" dirty="0"/>
              <a:t> de </a:t>
            </a:r>
            <a:r>
              <a:rPr lang="en-US" dirty="0" err="1"/>
              <a:t>bordas</a:t>
            </a:r>
            <a:r>
              <a:rPr lang="en-US" dirty="0"/>
              <a:t>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depende</a:t>
            </a:r>
            <a:r>
              <a:rPr lang="en-US" dirty="0"/>
              <a:t> da </a:t>
            </a:r>
            <a:r>
              <a:rPr lang="en-US" dirty="0" err="1"/>
              <a:t>variação</a:t>
            </a:r>
            <a:r>
              <a:rPr lang="en-US" dirty="0"/>
              <a:t> de cores, mas da </a:t>
            </a:r>
            <a:r>
              <a:rPr lang="en-US" dirty="0" err="1"/>
              <a:t>sua</a:t>
            </a:r>
            <a:r>
              <a:rPr lang="en-US" dirty="0"/>
              <a:t> </a:t>
            </a:r>
            <a:r>
              <a:rPr lang="en-US" dirty="0" err="1"/>
              <a:t>intensidade</a:t>
            </a:r>
            <a:r>
              <a:rPr lang="en-US" dirty="0"/>
              <a:t>, as cores </a:t>
            </a:r>
            <a:r>
              <a:rPr lang="en-US" dirty="0" err="1"/>
              <a:t>são</a:t>
            </a:r>
            <a:r>
              <a:rPr lang="en-US" dirty="0"/>
              <a:t> </a:t>
            </a:r>
            <a:r>
              <a:rPr lang="en-US" dirty="0" err="1"/>
              <a:t>consideradas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ruído</a:t>
            </a:r>
            <a:r>
              <a:rPr lang="en-US" dirty="0"/>
              <a:t>;</a:t>
            </a:r>
          </a:p>
          <a:p>
            <a:pPr lvl="1"/>
            <a:r>
              <a:rPr lang="en-US" dirty="0" err="1"/>
              <a:t>Temos</a:t>
            </a:r>
            <a:r>
              <a:rPr lang="en-US" dirty="0"/>
              <a:t> que lidar com </a:t>
            </a:r>
            <a:r>
              <a:rPr lang="en-US" dirty="0" err="1"/>
              <a:t>apenas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matriz</a:t>
            </a:r>
            <a:r>
              <a:rPr lang="en-US" dirty="0"/>
              <a:t> bidimensional </a:t>
            </a:r>
            <a:r>
              <a:rPr lang="en-US" dirty="0" err="1"/>
              <a:t>cujos</a:t>
            </a:r>
            <a:r>
              <a:rPr lang="en-US" dirty="0"/>
              <a:t> </a:t>
            </a:r>
            <a:r>
              <a:rPr lang="en-US" dirty="0" err="1"/>
              <a:t>valores</a:t>
            </a:r>
            <a:r>
              <a:rPr lang="en-US" dirty="0"/>
              <a:t> </a:t>
            </a:r>
            <a:r>
              <a:rPr lang="en-US" dirty="0" err="1"/>
              <a:t>são</a:t>
            </a:r>
            <a:r>
              <a:rPr lang="en-US" dirty="0"/>
              <a:t> a </a:t>
            </a:r>
            <a:r>
              <a:rPr lang="en-US" dirty="0" err="1"/>
              <a:t>intensidade</a:t>
            </a:r>
            <a:r>
              <a:rPr lang="en-US" dirty="0"/>
              <a:t> </a:t>
            </a:r>
            <a:r>
              <a:rPr lang="en-US" dirty="0" err="1"/>
              <a:t>luminosa</a:t>
            </a:r>
            <a:r>
              <a:rPr lang="en-US" dirty="0"/>
              <a:t> da </a:t>
            </a:r>
            <a:r>
              <a:rPr lang="en-US" dirty="0" err="1"/>
              <a:t>imagem</a:t>
            </a:r>
            <a:r>
              <a:rPr lang="en-US" dirty="0"/>
              <a:t> (</a:t>
            </a:r>
            <a:r>
              <a:rPr lang="en-US" dirty="0" err="1"/>
              <a:t>simplicidade</a:t>
            </a:r>
            <a:r>
              <a:rPr lang="en-US" dirty="0"/>
              <a:t>).</a:t>
            </a:r>
          </a:p>
          <a:p>
            <a:endParaRPr lang="en-US" dirty="0"/>
          </a:p>
          <a:p>
            <a:pPr lvl="1"/>
            <a:endParaRPr lang="en-US" dirty="0"/>
          </a:p>
          <a:p>
            <a:pPr rtl="0"/>
            <a:endParaRPr lang="en-US" dirty="0"/>
          </a:p>
          <a:p>
            <a:pPr rt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9132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Conteúdo 1"/>
          <p:cNvSpPr txBox="1">
            <a:spLocks/>
          </p:cNvSpPr>
          <p:nvPr/>
        </p:nvSpPr>
        <p:spPr>
          <a:xfrm>
            <a:off x="1989956" y="1196752"/>
            <a:ext cx="9134391" cy="4114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err="1"/>
              <a:t>Uso</a:t>
            </a:r>
            <a:r>
              <a:rPr lang="en-US" sz="2800" dirty="0"/>
              <a:t> de um median filter (</a:t>
            </a:r>
            <a:r>
              <a:rPr lang="en-US" sz="2800" dirty="0" err="1"/>
              <a:t>optamos</a:t>
            </a:r>
            <a:r>
              <a:rPr lang="en-US" sz="2800" dirty="0"/>
              <a:t> por um </a:t>
            </a:r>
            <a:r>
              <a:rPr lang="en-US" sz="2800" dirty="0" err="1"/>
              <a:t>filtro</a:t>
            </a:r>
            <a:r>
              <a:rPr lang="en-US" sz="2800" dirty="0"/>
              <a:t> 7x7):</a:t>
            </a:r>
          </a:p>
          <a:p>
            <a:pPr lvl="1"/>
            <a:r>
              <a:rPr lang="en-US" sz="2200" dirty="0" err="1"/>
              <a:t>Promover</a:t>
            </a:r>
            <a:r>
              <a:rPr lang="en-US" sz="2200" dirty="0"/>
              <a:t> um </a:t>
            </a:r>
            <a:r>
              <a:rPr lang="en-US" sz="2200" i="1" dirty="0"/>
              <a:t>smoothing</a:t>
            </a:r>
            <a:r>
              <a:rPr lang="en-US" sz="2200" dirty="0"/>
              <a:t> </a:t>
            </a:r>
            <a:r>
              <a:rPr lang="en-US" sz="2200" dirty="0" err="1"/>
              <a:t>na</a:t>
            </a:r>
            <a:r>
              <a:rPr lang="en-US" sz="2200" dirty="0"/>
              <a:t> </a:t>
            </a:r>
            <a:r>
              <a:rPr lang="en-US" sz="2200" dirty="0" err="1"/>
              <a:t>imagem</a:t>
            </a:r>
            <a:r>
              <a:rPr lang="en-US" sz="2200" dirty="0"/>
              <a:t>;</a:t>
            </a:r>
          </a:p>
          <a:p>
            <a:pPr lvl="1"/>
            <a:r>
              <a:rPr lang="en-US" sz="2200" dirty="0" err="1"/>
              <a:t>Reduzir</a:t>
            </a:r>
            <a:r>
              <a:rPr lang="en-US" sz="2200" dirty="0"/>
              <a:t> </a:t>
            </a:r>
            <a:r>
              <a:rPr lang="en-US" sz="2200" dirty="0" err="1"/>
              <a:t>ruidos</a:t>
            </a:r>
            <a:r>
              <a:rPr lang="en-US" sz="2200" dirty="0"/>
              <a:t> </a:t>
            </a:r>
            <a:r>
              <a:rPr lang="en-US" sz="2200" dirty="0" err="1"/>
              <a:t>como</a:t>
            </a:r>
            <a:r>
              <a:rPr lang="en-US" sz="2200" dirty="0"/>
              <a:t> </a:t>
            </a:r>
            <a:r>
              <a:rPr lang="en-US" sz="2200" i="1" dirty="0"/>
              <a:t>Salt and Pepper</a:t>
            </a:r>
            <a:r>
              <a:rPr lang="en-US" sz="2200" dirty="0"/>
              <a:t>;</a:t>
            </a:r>
          </a:p>
          <a:p>
            <a:pPr lvl="1"/>
            <a:r>
              <a:rPr lang="en-US" sz="2200" dirty="0" err="1"/>
              <a:t>Análise</a:t>
            </a:r>
            <a:r>
              <a:rPr lang="en-US" sz="2200" dirty="0"/>
              <a:t> do </a:t>
            </a:r>
            <a:r>
              <a:rPr lang="en-US" sz="2200" dirty="0" err="1"/>
              <a:t>tamanho</a:t>
            </a:r>
            <a:r>
              <a:rPr lang="en-US" sz="2200" dirty="0"/>
              <a:t> da </a:t>
            </a:r>
            <a:r>
              <a:rPr lang="en-US" sz="2200" dirty="0" err="1"/>
              <a:t>matriz</a:t>
            </a:r>
            <a:r>
              <a:rPr lang="en-US" sz="2200" dirty="0"/>
              <a:t> do </a:t>
            </a:r>
            <a:r>
              <a:rPr lang="en-US" sz="2200" dirty="0" err="1"/>
              <a:t>filtro</a:t>
            </a:r>
            <a:r>
              <a:rPr lang="en-US" sz="2200" dirty="0"/>
              <a:t> (</a:t>
            </a:r>
            <a:r>
              <a:rPr lang="en-US" sz="2200" dirty="0" err="1"/>
              <a:t>preservar</a:t>
            </a:r>
            <a:r>
              <a:rPr lang="en-US" sz="2200" dirty="0"/>
              <a:t> </a:t>
            </a:r>
            <a:r>
              <a:rPr lang="en-US" sz="2200" dirty="0" err="1"/>
              <a:t>bordas</a:t>
            </a:r>
            <a:r>
              <a:rPr lang="en-US" sz="2200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4206988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>
          <a:xfrm>
            <a:off x="1527217" y="1052736"/>
            <a:ext cx="9134391" cy="4114801"/>
          </a:xfrm>
        </p:spPr>
        <p:txBody>
          <a:bodyPr>
            <a:normAutofit/>
          </a:bodyPr>
          <a:lstStyle/>
          <a:p>
            <a:r>
              <a:rPr lang="en-US" sz="3500" dirty="0" err="1"/>
              <a:t>Uso</a:t>
            </a:r>
            <a:r>
              <a:rPr lang="en-US" sz="3500" dirty="0"/>
              <a:t> da </a:t>
            </a:r>
            <a:r>
              <a:rPr lang="en-US" sz="3500" dirty="0" err="1"/>
              <a:t>função</a:t>
            </a:r>
            <a:r>
              <a:rPr lang="en-US" sz="3500" dirty="0"/>
              <a:t> </a:t>
            </a:r>
            <a:r>
              <a:rPr lang="en-US" sz="3500" i="1" dirty="0"/>
              <a:t>Canny</a:t>
            </a:r>
            <a:r>
              <a:rPr lang="en-US" sz="3500" dirty="0"/>
              <a:t> para a </a:t>
            </a:r>
            <a:r>
              <a:rPr lang="en-US" sz="3500" dirty="0" err="1"/>
              <a:t>detecção</a:t>
            </a:r>
            <a:r>
              <a:rPr lang="en-US" sz="3500" dirty="0"/>
              <a:t> de </a:t>
            </a:r>
            <a:r>
              <a:rPr lang="en-US" sz="3500" dirty="0" err="1"/>
              <a:t>bordas</a:t>
            </a:r>
            <a:endParaRPr lang="en-US" sz="3500" dirty="0"/>
          </a:p>
          <a:p>
            <a:pPr lvl="1"/>
            <a:r>
              <a:rPr lang="en-US" sz="2400" dirty="0"/>
              <a:t>Canny x Laplace (morphological processing);</a:t>
            </a:r>
          </a:p>
          <a:p>
            <a:pPr lvl="1"/>
            <a:r>
              <a:rPr lang="en-US" sz="2400" dirty="0" err="1"/>
              <a:t>Função</a:t>
            </a:r>
            <a:r>
              <a:rPr lang="en-US" sz="2400" dirty="0"/>
              <a:t> Canny </a:t>
            </a:r>
            <a:r>
              <a:rPr lang="en-US" sz="2400" dirty="0" err="1"/>
              <a:t>mede</a:t>
            </a:r>
            <a:r>
              <a:rPr lang="en-US" sz="2400" dirty="0"/>
              <a:t> o </a:t>
            </a:r>
            <a:r>
              <a:rPr lang="en-US" sz="2400" dirty="0" err="1"/>
              <a:t>Gradiente</a:t>
            </a:r>
            <a:r>
              <a:rPr lang="en-US" sz="2400" dirty="0"/>
              <a:t> </a:t>
            </a:r>
            <a:r>
              <a:rPr lang="en-US" sz="2400" dirty="0" err="1"/>
              <a:t>nos</a:t>
            </a:r>
            <a:r>
              <a:rPr lang="en-US" sz="2400" dirty="0"/>
              <a:t> </a:t>
            </a:r>
            <a:r>
              <a:rPr lang="en-US" sz="2400" dirty="0" err="1"/>
              <a:t>pontos</a:t>
            </a:r>
            <a:r>
              <a:rPr lang="en-US" sz="2400" dirty="0"/>
              <a:t> da </a:t>
            </a:r>
            <a:r>
              <a:rPr lang="en-US" sz="2400" dirty="0" err="1"/>
              <a:t>imagem</a:t>
            </a:r>
            <a:r>
              <a:rPr lang="en-US" sz="2400" dirty="0"/>
              <a:t> e </a:t>
            </a:r>
            <a:r>
              <a:rPr lang="en-US" sz="2400" dirty="0" err="1"/>
              <a:t>retorna</a:t>
            </a:r>
            <a:r>
              <a:rPr lang="en-US" sz="2400" dirty="0"/>
              <a:t> </a:t>
            </a:r>
            <a:r>
              <a:rPr lang="en-US" sz="2400" dirty="0" err="1"/>
              <a:t>variações</a:t>
            </a:r>
            <a:r>
              <a:rPr lang="en-US" sz="2400" dirty="0"/>
              <a:t> de </a:t>
            </a:r>
            <a:r>
              <a:rPr lang="en-US" sz="2400" dirty="0" err="1"/>
              <a:t>acordo</a:t>
            </a:r>
            <a:r>
              <a:rPr lang="en-US" sz="2400" dirty="0"/>
              <a:t> com o Threshold </a:t>
            </a:r>
            <a:r>
              <a:rPr lang="en-US" sz="2400" dirty="0" err="1"/>
              <a:t>usado</a:t>
            </a:r>
            <a:r>
              <a:rPr lang="en-US" sz="2400" dirty="0"/>
              <a:t> (</a:t>
            </a:r>
            <a:r>
              <a:rPr lang="en-US" sz="2400" dirty="0" err="1"/>
              <a:t>Maior</a:t>
            </a:r>
            <a:r>
              <a:rPr lang="en-US" sz="2400" dirty="0"/>
              <a:t> </a:t>
            </a:r>
            <a:r>
              <a:rPr lang="en-US" sz="2400" dirty="0" err="1"/>
              <a:t>threshhold</a:t>
            </a:r>
            <a:r>
              <a:rPr lang="en-US" sz="2400" dirty="0"/>
              <a:t> -&gt; </a:t>
            </a:r>
            <a:r>
              <a:rPr lang="en-US" sz="2400" dirty="0" err="1"/>
              <a:t>Aparece</a:t>
            </a:r>
            <a:r>
              <a:rPr lang="en-US" sz="2400" dirty="0"/>
              <a:t> </a:t>
            </a:r>
            <a:r>
              <a:rPr lang="en-US" sz="2400" dirty="0" err="1"/>
              <a:t>apenas</a:t>
            </a:r>
            <a:r>
              <a:rPr lang="en-US" sz="2400" dirty="0"/>
              <a:t> as </a:t>
            </a:r>
            <a:r>
              <a:rPr lang="en-US" sz="2400" dirty="0" err="1"/>
              <a:t>maiores</a:t>
            </a:r>
            <a:r>
              <a:rPr lang="en-US" sz="2400" dirty="0"/>
              <a:t> “</a:t>
            </a:r>
            <a:r>
              <a:rPr lang="en-US" sz="2400" dirty="0" err="1"/>
              <a:t>derivadas</a:t>
            </a:r>
            <a:r>
              <a:rPr lang="en-US" sz="2400" dirty="0"/>
              <a:t>”).</a:t>
            </a:r>
          </a:p>
          <a:p>
            <a:pPr marL="231775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pPr marL="231775" lvl="1" indent="0">
              <a:buNone/>
            </a:pPr>
            <a:endParaRPr lang="en-US" dirty="0"/>
          </a:p>
          <a:p>
            <a:pPr marL="231775" lvl="1" indent="0">
              <a:buNone/>
            </a:pPr>
            <a:r>
              <a:rPr lang="en-US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462238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Conteúdo 1"/>
          <p:cNvSpPr txBox="1">
            <a:spLocks/>
          </p:cNvSpPr>
          <p:nvPr/>
        </p:nvSpPr>
        <p:spPr>
          <a:xfrm>
            <a:off x="1527217" y="1340768"/>
            <a:ext cx="9134391" cy="4114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err="1"/>
              <a:t>Uso</a:t>
            </a:r>
            <a:r>
              <a:rPr lang="en-US" sz="2800" dirty="0"/>
              <a:t> de </a:t>
            </a:r>
            <a:r>
              <a:rPr lang="en-US" sz="2800" dirty="0" err="1"/>
              <a:t>uma</a:t>
            </a:r>
            <a:r>
              <a:rPr lang="en-US" sz="2800" dirty="0"/>
              <a:t> </a:t>
            </a:r>
            <a:r>
              <a:rPr lang="en-US" sz="2800" dirty="0" err="1"/>
              <a:t>função</a:t>
            </a:r>
            <a:r>
              <a:rPr lang="en-US" sz="2800" dirty="0"/>
              <a:t> para </a:t>
            </a:r>
            <a:r>
              <a:rPr lang="en-US" sz="2800" dirty="0" err="1"/>
              <a:t>dilatar</a:t>
            </a:r>
            <a:r>
              <a:rPr lang="en-US" sz="2800" dirty="0"/>
              <a:t> as </a:t>
            </a:r>
            <a:r>
              <a:rPr lang="en-US" sz="2800" dirty="0" err="1"/>
              <a:t>bordas</a:t>
            </a:r>
            <a:r>
              <a:rPr lang="en-US" sz="2800" dirty="0"/>
              <a:t> </a:t>
            </a:r>
            <a:r>
              <a:rPr lang="en-US" sz="2800" dirty="0" err="1"/>
              <a:t>conseguidas</a:t>
            </a:r>
            <a:r>
              <a:rPr lang="en-US" sz="2800" dirty="0"/>
              <a:t> </a:t>
            </a:r>
            <a:r>
              <a:rPr lang="en-US" sz="2800" dirty="0" err="1"/>
              <a:t>pelo</a:t>
            </a:r>
            <a:r>
              <a:rPr lang="en-US" sz="2800" dirty="0"/>
              <a:t> </a:t>
            </a:r>
            <a:r>
              <a:rPr lang="en-US" sz="2800" dirty="0" err="1"/>
              <a:t>método</a:t>
            </a:r>
            <a:r>
              <a:rPr lang="en-US" sz="2800" dirty="0"/>
              <a:t> Canny (</a:t>
            </a:r>
            <a:r>
              <a:rPr lang="en-US" sz="2800" dirty="0" err="1"/>
              <a:t>Operação</a:t>
            </a:r>
            <a:r>
              <a:rPr lang="en-US" sz="2800" dirty="0"/>
              <a:t> </a:t>
            </a:r>
            <a:r>
              <a:rPr lang="en-US" sz="2800" dirty="0" err="1"/>
              <a:t>Morfologica</a:t>
            </a:r>
            <a:r>
              <a:rPr lang="en-US" sz="2800" dirty="0"/>
              <a:t>):</a:t>
            </a:r>
          </a:p>
          <a:p>
            <a:pPr lvl="1"/>
            <a:r>
              <a:rPr lang="en-US" dirty="0" err="1"/>
              <a:t>Alargar</a:t>
            </a:r>
            <a:r>
              <a:rPr lang="en-US" dirty="0"/>
              <a:t> as </a:t>
            </a:r>
            <a:r>
              <a:rPr lang="en-US" dirty="0" err="1"/>
              <a:t>bordas</a:t>
            </a:r>
            <a:r>
              <a:rPr lang="en-US" dirty="0"/>
              <a:t> e </a:t>
            </a:r>
            <a:r>
              <a:rPr lang="en-US" dirty="0" err="1"/>
              <a:t>promover</a:t>
            </a:r>
            <a:r>
              <a:rPr lang="en-US" dirty="0"/>
              <a:t>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suavidade</a:t>
            </a:r>
            <a:r>
              <a:rPr lang="en-US" dirty="0"/>
              <a:t>;</a:t>
            </a:r>
          </a:p>
          <a:p>
            <a:r>
              <a:rPr lang="en-US" sz="2800" dirty="0" err="1"/>
              <a:t>Usado</a:t>
            </a:r>
            <a:r>
              <a:rPr lang="en-US" sz="2800" dirty="0"/>
              <a:t> um </a:t>
            </a:r>
            <a:r>
              <a:rPr lang="en-US" sz="2800" dirty="0" err="1"/>
              <a:t>procedimento</a:t>
            </a:r>
            <a:r>
              <a:rPr lang="en-US" sz="2800" dirty="0"/>
              <a:t> para </a:t>
            </a:r>
            <a:r>
              <a:rPr lang="en-US" sz="2800" dirty="0" err="1"/>
              <a:t>filtrar</a:t>
            </a:r>
            <a:r>
              <a:rPr lang="en-US" sz="2800" dirty="0"/>
              <a:t> a </a:t>
            </a:r>
            <a:r>
              <a:rPr lang="en-US" sz="2800" dirty="0" err="1"/>
              <a:t>maioria</a:t>
            </a:r>
            <a:r>
              <a:rPr lang="en-US" sz="2800" dirty="0"/>
              <a:t> das </a:t>
            </a:r>
            <a:r>
              <a:rPr lang="en-US" sz="2800" dirty="0" err="1"/>
              <a:t>bordas</a:t>
            </a:r>
            <a:r>
              <a:rPr lang="en-US" sz="2800" dirty="0"/>
              <a:t> </a:t>
            </a:r>
            <a:r>
              <a:rPr lang="en-US" sz="2800" dirty="0" err="1"/>
              <a:t>indesejadas</a:t>
            </a:r>
            <a:endParaRPr lang="en-US" sz="2800" dirty="0"/>
          </a:p>
          <a:p>
            <a:pPr lvl="1"/>
            <a:r>
              <a:rPr lang="en-US" dirty="0" err="1"/>
              <a:t>Bwareaopen</a:t>
            </a:r>
            <a:r>
              <a:rPr lang="en-US" dirty="0"/>
              <a:t>-&gt; </a:t>
            </a:r>
            <a:r>
              <a:rPr lang="en-US" dirty="0" err="1"/>
              <a:t>filtra</a:t>
            </a:r>
            <a:r>
              <a:rPr lang="en-US" dirty="0"/>
              <a:t> </a:t>
            </a:r>
            <a:r>
              <a:rPr lang="en-US" dirty="0" err="1"/>
              <a:t>tamanho</a:t>
            </a:r>
            <a:r>
              <a:rPr lang="en-US" dirty="0"/>
              <a:t> das </a:t>
            </a:r>
            <a:r>
              <a:rPr lang="en-US" dirty="0" err="1"/>
              <a:t>bordas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pixels de </a:t>
            </a:r>
            <a:r>
              <a:rPr lang="en-US" dirty="0" err="1"/>
              <a:t>acordo</a:t>
            </a:r>
            <a:r>
              <a:rPr lang="en-US" dirty="0"/>
              <a:t> com a </a:t>
            </a:r>
            <a:r>
              <a:rPr lang="en-US" dirty="0" err="1"/>
              <a:t>connectividade</a:t>
            </a:r>
            <a:r>
              <a:rPr lang="en-US" dirty="0"/>
              <a:t> de </a:t>
            </a:r>
            <a:r>
              <a:rPr lang="en-US" dirty="0" err="1"/>
              <a:t>entrada</a:t>
            </a:r>
            <a:r>
              <a:rPr lang="en-US" dirty="0"/>
              <a:t> (4 </a:t>
            </a:r>
            <a:r>
              <a:rPr lang="en-US" dirty="0" err="1"/>
              <a:t>ou</a:t>
            </a:r>
            <a:r>
              <a:rPr lang="en-US" dirty="0"/>
              <a:t> 8)</a:t>
            </a:r>
          </a:p>
        </p:txBody>
      </p:sp>
    </p:spTree>
    <p:extLst>
      <p:ext uri="{BB962C8B-B14F-4D97-AF65-F5344CB8AC3E}">
        <p14:creationId xmlns:p14="http://schemas.microsoft.com/office/powerpoint/2010/main" val="2478160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1E7146-F873-4759-A9DB-8449CBD8B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>
                <a:solidFill>
                  <a:srgbClr val="FF0000"/>
                </a:solidFill>
              </a:rPr>
              <a:t>Color </a:t>
            </a:r>
            <a:r>
              <a:rPr lang="pt-BR" dirty="0" err="1">
                <a:solidFill>
                  <a:srgbClr val="FF0000"/>
                </a:solidFill>
              </a:rPr>
              <a:t>Processing</a:t>
            </a:r>
            <a:endParaRPr lang="pt-BR" dirty="0">
              <a:solidFill>
                <a:srgbClr val="FF0000"/>
              </a:solidFill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2868DB5C-1C97-4001-9405-5F44C7035EA3}"/>
              </a:ext>
            </a:extLst>
          </p:cNvPr>
          <p:cNvSpPr txBox="1"/>
          <p:nvPr/>
        </p:nvSpPr>
        <p:spPr>
          <a:xfrm>
            <a:off x="1737928" y="3212976"/>
            <a:ext cx="871296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pt-BR" sz="2800" dirty="0"/>
              <a:t>Filtragem Mediana</a:t>
            </a:r>
          </a:p>
          <a:p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CEBCAB0-4C62-4A6E-B95F-0649871336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444" y="2060848"/>
            <a:ext cx="4159349" cy="36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973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923D285-BE33-429D-A650-39A72E3FBF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>
                <a:solidFill>
                  <a:srgbClr val="FF0000"/>
                </a:solidFill>
              </a:rPr>
              <a:t>Color </a:t>
            </a:r>
            <a:r>
              <a:rPr lang="pt-BR" dirty="0" err="1">
                <a:solidFill>
                  <a:srgbClr val="FF0000"/>
                </a:solidFill>
              </a:rPr>
              <a:t>Processing</a:t>
            </a:r>
            <a:endParaRPr lang="pt-BR" dirty="0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4968DB49-4D57-4F41-A37D-0757E027A9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13892" y="3274132"/>
            <a:ext cx="3707905" cy="1045839"/>
          </a:xfrm>
        </p:spPr>
        <p:txBody>
          <a:bodyPr/>
          <a:lstStyle/>
          <a:p>
            <a:pPr marL="0" indent="0">
              <a:buNone/>
            </a:pPr>
            <a:r>
              <a:rPr lang="pt-BR" dirty="0"/>
              <a:t>2</a:t>
            </a:r>
            <a:r>
              <a:rPr lang="pt-BR" sz="2800" dirty="0"/>
              <a:t>. Filtragem Bilateral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35F461A6-B38E-42E6-8776-A8130AA503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6380" y="2548237"/>
            <a:ext cx="5091272" cy="2870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466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A1F86E3B-2E8D-4FAB-9568-324F6654CC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4492" y="1988840"/>
            <a:ext cx="4122777" cy="3101609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53145CF4-BB2A-4DF2-9D99-15D07343CB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3892" y="1988840"/>
            <a:ext cx="4138019" cy="3139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677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47DCB7-5EDB-4F80-822F-F0B5C88033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>
                <a:solidFill>
                  <a:srgbClr val="FF0000"/>
                </a:solidFill>
              </a:rPr>
              <a:t>Color </a:t>
            </a:r>
            <a:r>
              <a:rPr lang="pt-BR" dirty="0" err="1">
                <a:solidFill>
                  <a:srgbClr val="FF0000"/>
                </a:solidFill>
              </a:rPr>
              <a:t>Processing</a:t>
            </a:r>
            <a:endParaRPr lang="pt-BR" dirty="0"/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D326D441-D439-4067-8F76-6BB3EB1EFFE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1269876" y="2276872"/>
            <a:ext cx="4416552" cy="720080"/>
          </a:xfrm>
        </p:spPr>
        <p:txBody>
          <a:bodyPr>
            <a:normAutofit/>
          </a:bodyPr>
          <a:lstStyle/>
          <a:p>
            <a:r>
              <a:rPr lang="pt-BR" sz="2800" dirty="0"/>
              <a:t>3. Quantização de cores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A98A615B-64DF-4A82-961A-C206BFB32C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2004" y="3496852"/>
            <a:ext cx="7009929" cy="2324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53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Túnel Azul Digital 16X9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2895261" id="{C42FDE2E-404E-4317-A1DC-9EE8DB9D7D23}" vid="{0CBDB723-F3A8-461D-91B6-BF24A4E45E7C}"/>
    </a:ext>
  </a:extLst>
</a:theme>
</file>

<file path=ppt/theme/theme2.xml><?xml version="1.0" encoding="utf-8"?>
<a:theme xmlns:a="http://schemas.openxmlformats.org/drawingml/2006/main" name="Tema do Offic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irectSourceMarket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ThumbnailAssetId xmlns="4873beb7-5857-4685-be1f-d57550cc96cc" xsi:nil="true"/>
    <PrimaryImageGen xmlns="4873beb7-5857-4685-be1f-d57550cc96cc">true</PrimaryImageGen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1564227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>Take your audience through a digital tunnel where they'll  burst through to the other side and see the information you want to present. Show them lists, charts, tables, SmartArt,  and pictures using a variety of layouts in widescreen (16X9) format. This design works well for subjects on science and technology, computers, communication, and more.   
</APDescription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2012-05-11T02:04:00+00:00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ShowIn xmlns="4873beb7-5857-4685-be1f-d57550cc96cc">Show everywhere</ShowIn>
    <UANotes xmlns="4873beb7-5857-4685-be1f-d57550cc96cc" xsi:nil="true"/>
    <TemplateStatus xmlns="4873beb7-5857-4685-be1f-d57550cc96cc">Complete</TemplateStatus>
    <InternalTagsTaxHTField0 xmlns="4873beb7-5857-4685-be1f-d57550cc96cc">
      <Terms xmlns="http://schemas.microsoft.com/office/infopath/2007/PartnerControls"/>
    </InternalTagsTaxHTField0>
    <CSXHash xmlns="4873beb7-5857-4685-be1f-d57550cc96cc" xsi:nil="true"/>
    <Downloads xmlns="4873beb7-5857-4685-be1f-d57550cc96cc">0</Downloads>
    <VoteCount xmlns="4873beb7-5857-4685-be1f-d57550cc96cc" xsi:nil="true"/>
    <OOCacheId xmlns="4873beb7-5857-4685-be1f-d57550cc96cc" xsi:nil="true"/>
    <IsDeleted xmlns="4873beb7-5857-4685-be1f-d57550cc96cc">false</IsDeleted>
    <AssetExpire xmlns="4873beb7-5857-4685-be1f-d57550cc96cc">2029-01-01T08:00:00+00:00</AssetExpire>
    <DSATActionTaken xmlns="4873beb7-5857-4685-be1f-d57550cc96cc" xsi:nil="true"/>
    <CSXSubmissionMarket xmlns="4873beb7-5857-4685-be1f-d57550cc96cc" xsi:nil="true"/>
    <TPExecutable xmlns="4873beb7-5857-4685-be1f-d57550cc96cc" xsi:nil="true"/>
    <SubmitterId xmlns="4873beb7-5857-4685-be1f-d57550cc96cc" xsi:nil="true"/>
    <EditorialTags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TP102895246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835483</LocLastLocAttemptVersionLookup>
    <IsSearchable xmlns="4873beb7-5857-4685-be1f-d57550cc96cc">true</IsSearchable>
    <TemplateTemplateType xmlns="4873beb7-5857-4685-be1f-d57550cc96cc">PowerPoint Presentation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>false</IntlLangReview>
    <OutputCachingOn xmlns="4873beb7-5857-4685-be1f-d57550cc96cc">false</OutputCachingOn>
    <AverageRating xmlns="4873beb7-5857-4685-be1f-d57550cc96cc" xsi:nil="true"/>
    <APAuthor xmlns="4873beb7-5857-4685-be1f-d57550cc96cc">
      <UserInfo>
        <DisplayName>REDMOND\v-vaddu</DisplayName>
        <AccountId>2567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OriginalRelease xmlns="4873beb7-5857-4685-be1f-d57550cc96cc">15</OriginalRelease>
    <TPLaunchHelpLinkType xmlns="4873beb7-5857-4685-be1f-d57550cc96cc">Template</TPLaunchHelpLinkType>
    <LocalizationTagsTaxHTField0 xmlns="4873beb7-5857-4685-be1f-d57550cc96cc">
      <Terms xmlns="http://schemas.microsoft.com/office/infopath/2007/PartnerControls"/>
    </LocalizationTagsTaxHTField0>
    <LocMarketGroupTiers2 xmlns="4873beb7-5857-4685-be1f-d57550cc96cc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22CCB507-0646-4A50-A4F7-7F385079D58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0E41224-0370-4595-877C-23316CD80004}">
  <ds:schemaRefs>
    <ds:schemaRef ds:uri="http://purl.org/dc/elements/1.1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purl.org/dc/terms/"/>
    <ds:schemaRef ds:uri="http://schemas.microsoft.com/office/2006/metadata/properties"/>
    <ds:schemaRef ds:uri="http://schemas.microsoft.com/office/2006/documentManagement/types"/>
    <ds:schemaRef ds:uri="4873beb7-5857-4685-be1f-d57550cc96cc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74228E6B-D70C-44BB-A81F-A245495F612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Apresentação profissional com túnel azul digital (widescreen)</Template>
  <TotalTime>0</TotalTime>
  <Words>285</Words>
  <Application>Microsoft Office PowerPoint</Application>
  <PresentationFormat>Personalizar</PresentationFormat>
  <Paragraphs>38</Paragraphs>
  <Slides>15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15</vt:i4>
      </vt:variant>
    </vt:vector>
  </HeadingPairs>
  <TitlesOfParts>
    <vt:vector size="18" baseType="lpstr">
      <vt:lpstr>Arial</vt:lpstr>
      <vt:lpstr>Corbel</vt:lpstr>
      <vt:lpstr>Túnel Azul Digital 16X9</vt:lpstr>
      <vt:lpstr>              Toonify  </vt:lpstr>
      <vt:lpstr>                      Edges Processing</vt:lpstr>
      <vt:lpstr>Apresentação do PowerPoint</vt:lpstr>
      <vt:lpstr>Apresentação do PowerPoint</vt:lpstr>
      <vt:lpstr>Apresentação do PowerPoint</vt:lpstr>
      <vt:lpstr>Color Processing</vt:lpstr>
      <vt:lpstr>Color Processing</vt:lpstr>
      <vt:lpstr>Apresentação do PowerPoint</vt:lpstr>
      <vt:lpstr>Color Processing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2018-06-20T13:46:35Z</dcterms:created>
  <dcterms:modified xsi:type="dcterms:W3CDTF">2018-06-23T23:32:07Z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